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3" r:id="rId10"/>
    <p:sldId id="264" r:id="rId11"/>
    <p:sldId id="265" r:id="rId12"/>
  </p:sldIdLst>
  <p:sldSz cx="9144000" cy="5143500" type="screen16x9"/>
  <p:notesSz cx="6858000" cy="9144000"/>
  <p:embeddedFontLst>
    <p:embeddedFont>
      <p:font typeface="Google Sans Medium" panose="020B0604020202020204" charset="0"/>
      <p:regular r:id="rId14"/>
      <p:bold r:id="rId15"/>
      <p:italic r:id="rId16"/>
      <p:boldItalic r:id="rId17"/>
    </p:embeddedFont>
    <p:embeddedFont>
      <p:font typeface="Proxima Nova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39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16732f51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16732f51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16732f51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16732f51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16732f51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16732f51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1695df9e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1695df9e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16732f51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16732f51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16732f51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16732f51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B87E45C1-751C-42B1-ED24-C4AD4631C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16732f51b_0_18:notes">
            <a:extLst>
              <a:ext uri="{FF2B5EF4-FFF2-40B4-BE49-F238E27FC236}">
                <a16:creationId xmlns:a16="http://schemas.microsoft.com/office/drawing/2014/main" id="{4C42C2BC-8905-D937-B8C7-6B61D7238C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16732f51b_0_18:notes">
            <a:extLst>
              <a:ext uri="{FF2B5EF4-FFF2-40B4-BE49-F238E27FC236}">
                <a16:creationId xmlns:a16="http://schemas.microsoft.com/office/drawing/2014/main" id="{2E49D05E-0BEF-9C4C-3BE5-BBADD8B6E8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6947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16732f51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16732f51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16732f51b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16732f51b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1695df9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1695df9e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Arsde3esdtboard – 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34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94675" y="3405948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Team Name </a:t>
            </a:r>
            <a:r>
              <a:rPr lang="en-GB" sz="2100" dirty="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: </a:t>
            </a:r>
            <a:r>
              <a:rPr lang="en-GB" sz="2100" dirty="0">
                <a:solidFill>
                  <a:schemeClr val="bg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Alchemy of codes </a:t>
            </a:r>
            <a:endParaRPr sz="2100" dirty="0">
              <a:solidFill>
                <a:schemeClr val="bg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28730" y="4355785"/>
            <a:ext cx="85206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dirty="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Theme: </a:t>
            </a:r>
            <a:r>
              <a:rPr lang="en-GB" sz="2100" dirty="0">
                <a:solidFill>
                  <a:schemeClr val="bg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Multi-modal Enterprise Insights</a:t>
            </a:r>
            <a:endParaRPr sz="2100" dirty="0">
              <a:solidFill>
                <a:schemeClr val="bg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10163" y="3880708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Team Leader Name </a:t>
            </a:r>
            <a:r>
              <a:rPr lang="en-GB" sz="2100" dirty="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: </a:t>
            </a:r>
            <a:r>
              <a:rPr lang="en-GB" sz="2100" dirty="0">
                <a:solidFill>
                  <a:schemeClr val="bg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Manish Upreti</a:t>
            </a:r>
            <a:endParaRPr sz="2100" dirty="0">
              <a:solidFill>
                <a:schemeClr val="bg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 title="1 Intel GenAI Hackathon 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 txBox="1"/>
          <p:nvPr/>
        </p:nvSpPr>
        <p:spPr>
          <a:xfrm>
            <a:off x="311700" y="70645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20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Novelty and Expected Results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Novelty: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Google Sans Medium" panose="020B0604020202020204" charset="0"/>
              <a:ea typeface="Google Sans Medium" panose="020B0604020202020204" charset="0"/>
              <a:cs typeface="Google Sans Medium" panose="020B0604020202020204" charset="0"/>
            </a:endParaRP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Unified multi-modal enterprise insight system</a:t>
            </a:r>
          </a:p>
          <a:p>
            <a:pPr lvl="5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Contextual insight generation, not just summarization</a:t>
            </a:r>
          </a:p>
          <a:p>
            <a:pPr lvl="5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Real-time query response from mixed inputs</a:t>
            </a: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Google Sans Medium" panose="020B0604020202020204" charset="0"/>
              <a:ea typeface="Google Sans Medium" panose="020B0604020202020204" charset="0"/>
              <a:cs typeface="Google Sans Medium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Expected Results: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Google Sans Medium" panose="020B0604020202020204" charset="0"/>
              <a:ea typeface="Google Sans Medium" panose="020B0604020202020204" charset="0"/>
              <a:cs typeface="Google Sans Medium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Reduce decision-making time by 40%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Improve information retrieval accuracy by 60%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Enable voice-to-dashboard Q&amp;A (e.g., “What was our revenue trend last quarter?”)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800"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IN" sz="1800"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IN" sz="1800"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IN" sz="1800"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IN" sz="1800"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800"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" title="Arsde3esdtboard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title="1 Intel GenAI Hackathon 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311700" y="634950"/>
            <a:ext cx="85476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20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Team Members: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000" dirty="0">
                <a:solidFill>
                  <a:schemeClr val="bg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Piyush Joshi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000" dirty="0">
                <a:solidFill>
                  <a:schemeClr val="bg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Manish Upreti</a:t>
            </a:r>
            <a:endParaRPr sz="2000" dirty="0">
              <a:solidFill>
                <a:schemeClr val="bg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 title="1 Intel GenAI Hackathon 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291525" y="601350"/>
            <a:ext cx="8568000" cy="417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200"/>
              </a:spcAft>
            </a:pPr>
            <a:r>
              <a:rPr lang="en-US" sz="220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Brief Overview </a:t>
            </a:r>
          </a:p>
          <a:p>
            <a:pPr>
              <a:lnSpc>
                <a:spcPct val="115000"/>
              </a:lnSpc>
              <a:spcAft>
                <a:spcPts val="120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Enterprise data is scattered—across emails, dashboards, meetings, support tools, CRMs, and chats—making it hard to see the full picture. Our AI-powered platform connects the dots across text, voice, visuals, and structured data to surface clear, actionable insights. It helps teams move faster and make smarter decisions with confidence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2200"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2200"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1200"/>
              </a:spcAft>
            </a:pPr>
            <a:endParaRPr lang="en-US" sz="2200" dirty="0">
              <a:solidFill>
                <a:schemeClr val="bg2">
                  <a:lumMod val="75000"/>
                </a:schemeClr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 title="1 Intel GenAI Hackathon 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311700" y="533625"/>
            <a:ext cx="8520600" cy="44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20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Motivation/Stats</a:t>
            </a: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800" dirty="0">
                <a:solidFill>
                  <a:schemeClr val="bg2"/>
                </a:solidFill>
                <a:latin typeface="Google Sans Medium"/>
                <a:ea typeface="Google Sans Medium"/>
                <a:cs typeface="Google Sans Medium"/>
              </a:rPr>
              <a:t>90% of enterprise data is unstructured and often siloed. Managers waste over 20% of their time just searching for relevant info.</a:t>
            </a: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/>
                </a:solidFill>
                <a:latin typeface="Google Sans Medium"/>
                <a:ea typeface="Google Sans Medium"/>
                <a:cs typeface="Google Sans Medium"/>
              </a:rPr>
              <a:t>IBM: 80% of data is unstructured.</a:t>
            </a: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/>
                </a:solidFill>
                <a:latin typeface="Google Sans Medium"/>
                <a:ea typeface="Google Sans Medium"/>
                <a:cs typeface="Google Sans Medium"/>
              </a:rPr>
              <a:t>McKinsey: Effective data usage can increase productivity by up to 25%.</a:t>
            </a: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800" dirty="0">
                <a:solidFill>
                  <a:schemeClr val="bg2"/>
                </a:solidFill>
                <a:latin typeface="Google Sans Medium"/>
                <a:ea typeface="Google Sans Medium"/>
                <a:cs typeface="Google Sans Medium"/>
              </a:rPr>
              <a:t>References: IBM Watson reports, McKinsey Digital Transformation Studies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Google Sans Medium"/>
                <a:ea typeface="Google Sans Medium"/>
                <a:cs typeface="Google Sans Medium"/>
              </a:rPr>
              <a:t>.</a:t>
            </a:r>
            <a:endParaRPr sz="1800" dirty="0">
              <a:solidFill>
                <a:schemeClr val="bg2">
                  <a:lumMod val="75000"/>
                </a:schemeClr>
              </a:solidFill>
              <a:latin typeface="Google Sans Medium"/>
              <a:ea typeface="Google Sans Medium"/>
              <a:cs typeface="Google Sans Medium"/>
              <a:sym typeface="Googl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 title="1 Intel GenAI Hackathon 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/>
        </p:nvSpPr>
        <p:spPr>
          <a:xfrm>
            <a:off x="311700" y="553800"/>
            <a:ext cx="8527500" cy="43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20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Proposed Solution/Architecture</a:t>
            </a:r>
          </a:p>
          <a:p>
            <a:pPr marL="342900" indent="-34290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IN" sz="2000" dirty="0">
                <a:solidFill>
                  <a:schemeClr val="accent2"/>
                </a:solidFill>
                <a:latin typeface="Google Sans Medium"/>
                <a:ea typeface="Google Sans Medium"/>
                <a:cs typeface="Google Sans Medium"/>
              </a:rPr>
              <a:t>Input Modalities:</a:t>
            </a: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2">
                    <a:lumMod val="75000"/>
                  </a:schemeClr>
                </a:solidFill>
                <a:latin typeface="Google Sans Medium"/>
                <a:ea typeface="Google Sans Medium"/>
                <a:cs typeface="Google Sans Medium"/>
              </a:rPr>
              <a:t>Text (emails, documents)</a:t>
            </a: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2">
                    <a:lumMod val="75000"/>
                  </a:schemeClr>
                </a:solidFill>
                <a:latin typeface="Google Sans Medium"/>
                <a:ea typeface="Google Sans Medium"/>
                <a:cs typeface="Google Sans Medium"/>
              </a:rPr>
              <a:t>Charts (dashboards, visual PDFs)</a:t>
            </a: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2">
                    <a:lumMod val="75000"/>
                  </a:schemeClr>
                </a:solidFill>
                <a:latin typeface="Google Sans Medium"/>
                <a:ea typeface="Google Sans Medium"/>
                <a:cs typeface="Google Sans Medium"/>
              </a:rPr>
              <a:t>Voice (meeting recordings)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  <a:sym typeface="Google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C70C4467-87CF-827F-03D9-C99BA02F6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 title="1 Intel GenAI Hackathon – 3.png">
            <a:extLst>
              <a:ext uri="{FF2B5EF4-FFF2-40B4-BE49-F238E27FC236}">
                <a16:creationId xmlns:a16="http://schemas.microsoft.com/office/drawing/2014/main" id="{D0E359B0-26ED-8A91-8095-4389EFF5E6C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1;p17">
            <a:extLst>
              <a:ext uri="{FF2B5EF4-FFF2-40B4-BE49-F238E27FC236}">
                <a16:creationId xmlns:a16="http://schemas.microsoft.com/office/drawing/2014/main" id="{29EC91D4-8E88-7D65-1B81-3DB82A474F73}"/>
              </a:ext>
            </a:extLst>
          </p:cNvPr>
          <p:cNvSpPr txBox="1"/>
          <p:nvPr/>
        </p:nvSpPr>
        <p:spPr>
          <a:xfrm>
            <a:off x="375634" y="547361"/>
            <a:ext cx="8527500" cy="43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20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Proposed Solution/Architecture</a:t>
            </a:r>
          </a:p>
          <a:p>
            <a:pPr marL="342900" indent="-34290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IN" sz="2000" dirty="0">
                <a:solidFill>
                  <a:schemeClr val="accent2"/>
                </a:solidFill>
                <a:latin typeface="Google Sans Medium"/>
                <a:ea typeface="Google Sans Medium"/>
                <a:cs typeface="Google Sans Medium"/>
              </a:rPr>
              <a:t>Architecture Flow:</a:t>
            </a: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2">
                    <a:lumMod val="75000"/>
                  </a:schemeClr>
                </a:solidFill>
                <a:latin typeface="Google Sans Medium"/>
                <a:ea typeface="Google Sans Medium"/>
                <a:cs typeface="Google Sans Medium"/>
              </a:rPr>
              <a:t>Text (</a:t>
            </a:r>
            <a:r>
              <a:rPr lang="en-IN" sz="1800" dirty="0">
                <a:solidFill>
                  <a:schemeClr val="bg2"/>
                </a:solidFill>
                <a:latin typeface="Google Sans Medium"/>
                <a:ea typeface="Google Sans Medium"/>
                <a:cs typeface="Google Sans Medium"/>
              </a:rPr>
              <a:t>Ingestion Layer: Upload/email/chart/voice input</a:t>
            </a: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2"/>
                </a:solidFill>
                <a:latin typeface="Google Sans Medium"/>
                <a:ea typeface="Google Sans Medium"/>
                <a:cs typeface="Google Sans Medium"/>
              </a:rPr>
              <a:t>Preprocessing: OCR for charts, ASR for voice, NLP for text</a:t>
            </a: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2"/>
                </a:solidFill>
                <a:latin typeface="Google Sans Medium"/>
                <a:ea typeface="Google Sans Medium"/>
                <a:cs typeface="Google Sans Medium"/>
              </a:rPr>
              <a:t>Fusion Layer: Align insights across modalities</a:t>
            </a: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2"/>
                </a:solidFill>
                <a:latin typeface="Google Sans Medium"/>
                <a:ea typeface="Google Sans Medium"/>
                <a:cs typeface="Google Sans Medium"/>
              </a:rPr>
              <a:t>Insight Engine: LLM + rule-based summarizer</a:t>
            </a: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2"/>
                </a:solidFill>
                <a:latin typeface="Google Sans Medium"/>
                <a:ea typeface="Google Sans Medium"/>
                <a:cs typeface="Google Sans Medium"/>
              </a:rPr>
              <a:t>Output: Unified dashboard or natural language response</a:t>
            </a: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endParaRPr lang="en-IN" sz="1800" dirty="0">
              <a:solidFill>
                <a:schemeClr val="bg2"/>
              </a:solidFill>
              <a:latin typeface="Google Sans Medium"/>
              <a:ea typeface="Google Sans Medium"/>
              <a:cs typeface="Google Sans Medium"/>
            </a:endParaRP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IN" sz="1800" dirty="0">
              <a:solidFill>
                <a:schemeClr val="bg2"/>
              </a:solidFill>
              <a:latin typeface="Google Sans Medium"/>
              <a:ea typeface="Google Sans Medium"/>
              <a:cs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585256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 title="1 Intel GenAI Hackathon 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/>
        </p:nvSpPr>
        <p:spPr>
          <a:xfrm>
            <a:off x="379099" y="825000"/>
            <a:ext cx="8520600" cy="43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20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Tech Stack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2">
                    <a:lumMod val="75000"/>
                  </a:schemeClr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Voice: </a:t>
            </a:r>
            <a:r>
              <a:rPr lang="en-IN" sz="1800" dirty="0">
                <a:solidFill>
                  <a:schemeClr val="bg2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Whisper, </a:t>
            </a:r>
            <a:r>
              <a:rPr lang="en-IN" sz="1800" dirty="0" err="1">
                <a:solidFill>
                  <a:schemeClr val="bg2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HuggingFace</a:t>
            </a:r>
            <a:r>
              <a:rPr lang="en-IN" sz="1800" dirty="0">
                <a:solidFill>
                  <a:schemeClr val="bg2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ASR model</a:t>
            </a:r>
            <a:r>
              <a:rPr lang="en-IN" sz="1800" dirty="0">
                <a:solidFill>
                  <a:schemeClr val="bg2">
                    <a:lumMod val="75000"/>
                  </a:schemeClr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s, Assembly AI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2">
                    <a:lumMod val="75000"/>
                  </a:schemeClr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Text: </a:t>
            </a:r>
            <a:r>
              <a:rPr lang="en-IN" sz="1800" dirty="0" err="1">
                <a:solidFill>
                  <a:schemeClr val="bg2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LangChain</a:t>
            </a:r>
            <a:r>
              <a:rPr lang="en-IN" sz="1800" dirty="0">
                <a:solidFill>
                  <a:schemeClr val="bg2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+ OpenAI/Gemini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2">
                    <a:lumMod val="75000"/>
                  </a:schemeClr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Charts: </a:t>
            </a:r>
            <a:r>
              <a:rPr lang="en-IN" sz="1800" dirty="0" err="1">
                <a:solidFill>
                  <a:schemeClr val="bg2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PyMuPDF</a:t>
            </a:r>
            <a:r>
              <a:rPr lang="en-IN" sz="1800" dirty="0">
                <a:solidFill>
                  <a:schemeClr val="bg2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, Tesseract OCR, </a:t>
            </a:r>
            <a:r>
              <a:rPr lang="en-IN" sz="1800" dirty="0" err="1">
                <a:solidFill>
                  <a:schemeClr val="bg2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ChartGPT</a:t>
            </a:r>
            <a:endParaRPr lang="en-IN" sz="1800" dirty="0">
              <a:solidFill>
                <a:schemeClr val="bg2"/>
              </a:solidFill>
              <a:latin typeface="Google Sans Medium" panose="020B0604020202020204" charset="0"/>
              <a:ea typeface="Google Sans Medium" panose="020B0604020202020204" charset="0"/>
              <a:cs typeface="Google Sans Medium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2">
                    <a:lumMod val="75000"/>
                  </a:schemeClr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Backend: </a:t>
            </a:r>
            <a:r>
              <a:rPr lang="en-IN" sz="1800" dirty="0">
                <a:solidFill>
                  <a:schemeClr val="bg2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Python (</a:t>
            </a:r>
            <a:r>
              <a:rPr lang="en-IN" sz="1800" dirty="0" err="1">
                <a:solidFill>
                  <a:schemeClr val="bg2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FastAPI</a:t>
            </a:r>
            <a:r>
              <a:rPr lang="en-IN" sz="1800" dirty="0">
                <a:solidFill>
                  <a:schemeClr val="bg2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), Docker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2">
                    <a:lumMod val="75000"/>
                  </a:schemeClr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Frontend: </a:t>
            </a:r>
            <a:r>
              <a:rPr lang="en-IN" sz="1800" dirty="0" err="1">
                <a:solidFill>
                  <a:schemeClr val="bg2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Streamlit</a:t>
            </a:r>
            <a:r>
              <a:rPr lang="en-IN" sz="1800" dirty="0">
                <a:solidFill>
                  <a:schemeClr val="bg2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or React (optional for demo)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2">
                    <a:lumMod val="75000"/>
                  </a:schemeClr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Storage: </a:t>
            </a:r>
            <a:r>
              <a:rPr lang="en-IN" sz="1800" dirty="0">
                <a:solidFill>
                  <a:schemeClr val="bg2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PostgreSQL / Vector DB (like FAISS)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2">
                    <a:lumMod val="75000"/>
                  </a:schemeClr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Cloud: </a:t>
            </a:r>
            <a:r>
              <a:rPr lang="en-IN" sz="1800" dirty="0">
                <a:solidFill>
                  <a:schemeClr val="bg2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Intel OPEA or AWS/Azure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600" b="1" dirty="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 title="1 Intel GenAI Hackathon 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/>
          <p:nvPr/>
        </p:nvSpPr>
        <p:spPr>
          <a:xfrm>
            <a:off x="311700" y="523550"/>
            <a:ext cx="8520600" cy="4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20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Assumptions</a:t>
            </a:r>
          </a:p>
          <a:p>
            <a:pPr marL="285750" lvl="0" indent="-285750" defTabSz="914400" eaLnBrk="0" fontAlgn="base" latinLnBrk="0" hangingPunct="0"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800" dirty="0">
                <a:solidFill>
                  <a:schemeClr val="bg2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Enterprises have access to emails, dashboards, and recorded meetings.</a:t>
            </a:r>
          </a:p>
          <a:p>
            <a:pPr marL="285750" lvl="0" indent="-285750" defTabSz="914400" eaLnBrk="0" fontAlgn="base" latinLnBrk="0" hangingPunct="0"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800" dirty="0">
                <a:solidFill>
                  <a:schemeClr val="bg2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Noise in voice data can be handled via preprocessing.</a:t>
            </a:r>
          </a:p>
          <a:p>
            <a:pPr marL="285750" lvl="0" indent="-285750" defTabSz="914400" eaLnBrk="0" fontAlgn="base" latinLnBrk="0" hangingPunct="0"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800" dirty="0">
                <a:solidFill>
                  <a:schemeClr val="bg2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Limited multi-language support initially (focus on English).</a:t>
            </a:r>
          </a:p>
          <a:p>
            <a:pPr marL="285750" lvl="0" indent="-285750" defTabSz="914400" eaLnBrk="0" fontAlgn="base" latinLnBrk="0" hangingPunct="0"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800" dirty="0">
                <a:solidFill>
                  <a:schemeClr val="bg2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Some data (e.g., charts) may lack metadata.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800"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0" title="1 Intel GenAI Hackathon 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 txBox="1"/>
          <p:nvPr/>
        </p:nvSpPr>
        <p:spPr>
          <a:xfrm>
            <a:off x="311700" y="716275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220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OPEA platform and microservices usage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OPEA Integration: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Google Sans Medium" panose="020B0604020202020204" charset="0"/>
              <a:ea typeface="Google Sans Medium" panose="020B0604020202020204" charset="0"/>
              <a:cs typeface="Google Sans Medium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Use OPEA NLP services for text processing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Intel Optimized Inference APIs for speed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Google Sans Medium" panose="020B0604020202020204" charset="0"/>
              <a:ea typeface="Google Sans Medium" panose="020B0604020202020204" charset="0"/>
              <a:cs typeface="Google Sans Medium" panose="020B060402020202020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Microservices: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Google Sans Medium" panose="020B0604020202020204" charset="0"/>
              <a:ea typeface="Google Sans Medium" panose="020B0604020202020204" charset="0"/>
              <a:cs typeface="Google Sans Medium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Ingestion service (per modality)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Fusion service (merge insights)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Output generation (NLP-driven)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All containerized via Docker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endParaRPr lang="en-GB" sz="1800"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endParaRPr sz="1800" i="0" u="none" strike="noStrike" cap="none"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448</Words>
  <Application>Microsoft Office PowerPoint</Application>
  <PresentationFormat>On-screen Show (16:9)</PresentationFormat>
  <Paragraphs>67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Google Sans Medium</vt:lpstr>
      <vt:lpstr>Wingdings</vt:lpstr>
      <vt:lpstr>Arial</vt:lpstr>
      <vt:lpstr>Proxima Nova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Piyush Joshi</cp:lastModifiedBy>
  <cp:revision>3</cp:revision>
  <dcterms:modified xsi:type="dcterms:W3CDTF">2025-05-22T13:16:51Z</dcterms:modified>
</cp:coreProperties>
</file>